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8" r:id="rId3"/>
    <p:sldId id="267" r:id="rId4"/>
    <p:sldId id="277" r:id="rId5"/>
    <p:sldId id="260" r:id="rId6"/>
    <p:sldId id="283" r:id="rId7"/>
    <p:sldId id="279" r:id="rId8"/>
    <p:sldId id="284" r:id="rId9"/>
    <p:sldId id="280" r:id="rId10"/>
    <p:sldId id="285" r:id="rId11"/>
    <p:sldId id="289" r:id="rId12"/>
    <p:sldId id="290" r:id="rId13"/>
    <p:sldId id="282" r:id="rId14"/>
    <p:sldId id="281" r:id="rId15"/>
    <p:sldId id="286" r:id="rId16"/>
    <p:sldId id="287" r:id="rId17"/>
    <p:sldId id="288" r:id="rId18"/>
    <p:sldId id="291" r:id="rId19"/>
    <p:sldId id="257" r:id="rId20"/>
  </p:sldIdLst>
  <p:sldSz cx="12192000" cy="6858000"/>
  <p:notesSz cx="6858000" cy="9144000"/>
  <p:embeddedFontLst>
    <p:embeddedFont>
      <p:font typeface="나눔손글씨 펜" panose="020B0600000101010101" charset="-127"/>
      <p:regular r:id="rId21"/>
    </p:embeddedFont>
    <p:embeddedFont>
      <p:font typeface="나눔스퀘어 ExtraBold" panose="020B0600000101010101" pitchFamily="50" charset="-127"/>
      <p:bold r:id="rId22"/>
    </p:embeddedFont>
    <p:embeddedFont>
      <p:font typeface="맑은 고딕" panose="020B0503020000020004" pitchFamily="50" charset="-127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AF00"/>
    <a:srgbClr val="152B39"/>
    <a:srgbClr val="FFFFFF"/>
    <a:srgbClr val="CC9B00"/>
    <a:srgbClr val="E7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9D6-79B1-4CC8-A3E6-4BDC2E4555B6}" type="datetimeFigureOut">
              <a:rPr lang="ko-KR" altLang="en-US" smtClean="0"/>
              <a:t>2021-09-01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D2389-F735-41D6-BFE5-ED76B5D27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3593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9D6-79B1-4CC8-A3E6-4BDC2E4555B6}" type="datetimeFigureOut">
              <a:rPr lang="ko-KR" altLang="en-US" smtClean="0"/>
              <a:t>2021-09-01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D2389-F735-41D6-BFE5-ED76B5D27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30118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9D6-79B1-4CC8-A3E6-4BDC2E4555B6}" type="datetimeFigureOut">
              <a:rPr lang="ko-KR" altLang="en-US" smtClean="0"/>
              <a:t>2021-09-01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D2389-F735-41D6-BFE5-ED76B5D27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19612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9D6-79B1-4CC8-A3E6-4BDC2E4555B6}" type="datetimeFigureOut">
              <a:rPr lang="ko-KR" altLang="en-US" smtClean="0"/>
              <a:t>2021-09-01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D2389-F735-41D6-BFE5-ED76B5D27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6724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9D6-79B1-4CC8-A3E6-4BDC2E4555B6}" type="datetimeFigureOut">
              <a:rPr lang="ko-KR" altLang="en-US" smtClean="0"/>
              <a:t>2021-09-01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D2389-F735-41D6-BFE5-ED76B5D27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1348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9D6-79B1-4CC8-A3E6-4BDC2E4555B6}" type="datetimeFigureOut">
              <a:rPr lang="ko-KR" altLang="en-US" smtClean="0"/>
              <a:t>2021-09-01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D2389-F735-41D6-BFE5-ED76B5D27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43149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9D6-79B1-4CC8-A3E6-4BDC2E4555B6}" type="datetimeFigureOut">
              <a:rPr lang="ko-KR" altLang="en-US" smtClean="0"/>
              <a:t>2021-09-01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D2389-F735-41D6-BFE5-ED76B5D27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9020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9D6-79B1-4CC8-A3E6-4BDC2E4555B6}" type="datetimeFigureOut">
              <a:rPr lang="ko-KR" altLang="en-US" smtClean="0"/>
              <a:t>2021-09-01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D2389-F735-41D6-BFE5-ED76B5D27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1704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9D6-79B1-4CC8-A3E6-4BDC2E4555B6}" type="datetimeFigureOut">
              <a:rPr lang="ko-KR" altLang="en-US" smtClean="0"/>
              <a:t>2021-09-01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D2389-F735-41D6-BFE5-ED76B5D27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78017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9D6-79B1-4CC8-A3E6-4BDC2E4555B6}" type="datetimeFigureOut">
              <a:rPr lang="ko-KR" altLang="en-US" smtClean="0"/>
              <a:t>2021-09-01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D2389-F735-41D6-BFE5-ED76B5D27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39436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5B79D6-79B1-4CC8-A3E6-4BDC2E4555B6}" type="datetimeFigureOut">
              <a:rPr lang="ko-KR" altLang="en-US" smtClean="0"/>
              <a:t>2021-09-01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CD2389-F735-41D6-BFE5-ED76B5D27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7505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5B79D6-79B1-4CC8-A3E6-4BDC2E4555B6}" type="datetimeFigureOut">
              <a:rPr lang="ko-KR" altLang="en-US" smtClean="0"/>
              <a:t>2021-09-01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CD2389-F735-41D6-BFE5-ED76B5D27DF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83884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video" Target="../media/media4.mp4"/><Relationship Id="rId2" Type="http://schemas.microsoft.com/office/2007/relationships/media" Target="../media/media4.mp4"/><Relationship Id="rId1" Type="http://schemas.openxmlformats.org/officeDocument/2006/relationships/themeOverride" Target="../theme/themeOverride10.xml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video" Target="../media/media5.mp4"/><Relationship Id="rId2" Type="http://schemas.microsoft.com/office/2007/relationships/media" Target="../media/media5.mp4"/><Relationship Id="rId1" Type="http://schemas.openxmlformats.org/officeDocument/2006/relationships/themeOverride" Target="../theme/themeOverride13.xml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4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3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video" Target="../media/media1.mp4"/><Relationship Id="rId2" Type="http://schemas.microsoft.com/office/2007/relationships/media" Target="../media/media1.mp4"/><Relationship Id="rId1" Type="http://schemas.openxmlformats.org/officeDocument/2006/relationships/themeOverride" Target="../theme/themeOverride4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video" Target="../media/media2.mp4"/><Relationship Id="rId2" Type="http://schemas.microsoft.com/office/2007/relationships/media" Target="../media/media2.mp4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video" Target="../media/media3.mp4"/><Relationship Id="rId2" Type="http://schemas.microsoft.com/office/2007/relationships/media" Target="../media/media3.mp4"/><Relationship Id="rId1" Type="http://schemas.openxmlformats.org/officeDocument/2006/relationships/themeOverride" Target="../theme/themeOverride8.xml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3400426"/>
            <a:ext cx="12192000" cy="345757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2873003" y="2646543"/>
            <a:ext cx="64459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2019-2 </a:t>
            </a:r>
            <a:r>
              <a:rPr lang="ko-KR" altLang="en-US" sz="40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비즈니스 프로그래밍</a:t>
            </a: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id="{D9633CCC-5E45-4288-96C4-F8BF1E8303CB}"/>
              </a:ext>
            </a:extLst>
          </p:cNvPr>
          <p:cNvGrpSpPr/>
          <p:nvPr/>
        </p:nvGrpSpPr>
        <p:grpSpPr>
          <a:xfrm>
            <a:off x="3110475" y="3586350"/>
            <a:ext cx="6440509" cy="569172"/>
            <a:chOff x="3901478" y="3538948"/>
            <a:chExt cx="5126668" cy="569172"/>
          </a:xfrm>
        </p:grpSpPr>
        <p:sp>
          <p:nvSpPr>
            <p:cNvPr id="17" name="직사각형 16"/>
            <p:cNvSpPr/>
            <p:nvPr/>
          </p:nvSpPr>
          <p:spPr>
            <a:xfrm>
              <a:off x="3901478" y="3538948"/>
              <a:ext cx="4752976" cy="523175"/>
            </a:xfrm>
            <a:prstGeom prst="rect">
              <a:avLst/>
            </a:prstGeom>
            <a:solidFill>
              <a:srgbClr val="152B3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400"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687821" y="3549505"/>
              <a:ext cx="4340325" cy="55861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r>
                <a:rPr lang="ko-KR" altLang="en-US" sz="2400" b="1" dirty="0">
                  <a:solidFill>
                    <a:prstClr val="white">
                      <a:lumMod val="65000"/>
                    </a:prstClr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조선일보명조" panose="02030304000000000000" pitchFamily="18" charset="-127"/>
                </a:rPr>
                <a:t>게임 기획 의도 및  구현 방법 설명 </a:t>
              </a: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9622066" y="4935170"/>
            <a:ext cx="256993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 fontAlgn="base" latinLnBrk="0"/>
            <a:r>
              <a:rPr lang="en-US" altLang="ko-KR" sz="2000" dirty="0">
                <a:solidFill>
                  <a:srgbClr val="152B3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</a:t>
            </a:r>
            <a:r>
              <a:rPr lang="ko-KR" altLang="en-US" sz="2000" dirty="0">
                <a:solidFill>
                  <a:srgbClr val="152B3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조</a:t>
            </a:r>
            <a:endParaRPr lang="en-US" altLang="ko-KR" sz="2000" dirty="0">
              <a:solidFill>
                <a:srgbClr val="152B39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fontAlgn="base" latinLnBrk="0"/>
            <a:r>
              <a:rPr lang="en-US" altLang="ko-KR" sz="2000" dirty="0">
                <a:solidFill>
                  <a:srgbClr val="152B3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2016111581</a:t>
            </a:r>
            <a:r>
              <a:rPr lang="ko-KR" altLang="en-US" sz="2000" dirty="0" err="1">
                <a:solidFill>
                  <a:srgbClr val="152B3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김채린</a:t>
            </a:r>
            <a:endParaRPr lang="ko-KR" altLang="en-US" sz="2000" dirty="0">
              <a:solidFill>
                <a:srgbClr val="152B39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fontAlgn="base" latinLnBrk="0"/>
            <a:r>
              <a:rPr lang="en-US" altLang="ko-KR" sz="2000" dirty="0">
                <a:solidFill>
                  <a:srgbClr val="152B3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2017112511</a:t>
            </a:r>
            <a:r>
              <a:rPr lang="ko-KR" altLang="en-US" sz="2000" dirty="0" err="1">
                <a:solidFill>
                  <a:srgbClr val="152B3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이채림</a:t>
            </a:r>
            <a:endParaRPr lang="ko-KR" altLang="en-US" sz="2000" dirty="0">
              <a:solidFill>
                <a:srgbClr val="152B39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fontAlgn="base" latinLnBrk="0"/>
            <a:r>
              <a:rPr lang="en-US" altLang="ko-KR" sz="2000" dirty="0">
                <a:solidFill>
                  <a:srgbClr val="152B3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2019111560</a:t>
            </a:r>
            <a:r>
              <a:rPr lang="ko-KR" altLang="en-US" sz="2000" dirty="0">
                <a:solidFill>
                  <a:srgbClr val="152B3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김도연</a:t>
            </a:r>
            <a:endParaRPr lang="en-US" altLang="ko-KR" sz="2000" dirty="0">
              <a:solidFill>
                <a:srgbClr val="152B39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fontAlgn="base" latinLnBrk="0"/>
            <a:r>
              <a:rPr lang="en-US" altLang="ko-KR" sz="2000" dirty="0">
                <a:solidFill>
                  <a:srgbClr val="152B3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2019111569</a:t>
            </a:r>
            <a:r>
              <a:rPr lang="ko-KR" altLang="en-US" sz="2000" dirty="0">
                <a:solidFill>
                  <a:srgbClr val="152B39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허재원</a:t>
            </a:r>
            <a:endParaRPr lang="en-US" altLang="ko-KR" sz="2000" dirty="0">
              <a:solidFill>
                <a:srgbClr val="152B39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957416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5854" y="107662"/>
            <a:ext cx="45159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02.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게임 구현 방법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– </a:t>
            </a: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팩맨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34F0DECF-23C6-4751-8849-B47659B2F24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67" t="12001" r="24951" b="25240"/>
          <a:stretch/>
        </p:blipFill>
        <p:spPr>
          <a:xfrm>
            <a:off x="2327859" y="1337447"/>
            <a:ext cx="7536282" cy="3983794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1EBF13D2-7250-4C21-8747-B196298E0FAB}"/>
              </a:ext>
            </a:extLst>
          </p:cNvPr>
          <p:cNvSpPr/>
          <p:nvPr/>
        </p:nvSpPr>
        <p:spPr>
          <a:xfrm>
            <a:off x="301311" y="5686079"/>
            <a:ext cx="1177944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0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팩맨을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움직이게 하는 </a:t>
            </a:r>
            <a:r>
              <a:rPr lang="ko-KR" altLang="en-US" sz="20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key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L</a:t>
            </a:r>
            <a:r>
              <a:rPr lang="ko-KR" altLang="en-US" sz="20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istner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클래스를 통해 키보드를 통해 받은 방향키들을 </a:t>
            </a:r>
            <a:endParaRPr lang="en-US" altLang="ko-KR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algn="ctr"/>
            <a:r>
              <a:rPr lang="ko-KR" altLang="en-US" sz="20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switch로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각각의 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case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 VK_UP(위쪽), VK_DOWN(아래쪽), VK_LEFT(왼쪽), VK_RIGHT(오른쪽)으로 지정</a:t>
            </a:r>
            <a:endParaRPr lang="en-US" altLang="ko-KR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399604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5854" y="107662"/>
            <a:ext cx="62151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02.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게임 구현 방법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–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카드 </a:t>
            </a: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짝맞추기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 </a:t>
            </a:r>
          </a:p>
        </p:txBody>
      </p:sp>
      <p:pic>
        <p:nvPicPr>
          <p:cNvPr id="2" name="빙고게임">
            <a:hlinkClick r:id="" action="ppaction://media"/>
            <a:extLst>
              <a:ext uri="{FF2B5EF4-FFF2-40B4-BE49-F238E27FC236}">
                <a16:creationId xmlns:a16="http://schemas.microsoft.com/office/drawing/2014/main" id="{1754B64A-CF10-434D-AAD0-10399D482E88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06081" y="1223963"/>
            <a:ext cx="3779837" cy="4999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1231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70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5854" y="107662"/>
            <a:ext cx="62151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02.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게임 구현 방법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–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카드 </a:t>
            </a: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짝맞추기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 </a:t>
            </a:r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1AEDB58B-32A8-4FF8-AFE0-AA620279D9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346" y="1473123"/>
            <a:ext cx="5166808" cy="49762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96E09F-462D-4EB2-A4ED-9C8939154029}"/>
              </a:ext>
            </a:extLst>
          </p:cNvPr>
          <p:cNvSpPr txBox="1"/>
          <p:nvPr/>
        </p:nvSpPr>
        <p:spPr>
          <a:xfrm>
            <a:off x="6274848" y="2428874"/>
            <a:ext cx="5402441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총 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8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장의 카드 짝을 맞추면 성공하도록 구성</a:t>
            </a:r>
            <a:endParaRPr lang="en-US" altLang="ko-KR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en-US" altLang="ko-KR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첫 번째로 오픈한 카드가 </a:t>
            </a:r>
            <a:endParaRPr lang="en-US" altLang="ko-KR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두 번째로 오픈한 카드와 일치하는 지와 관계없이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</a:p>
          <a:p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두 번의 클릭을 완료하면 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Try 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횟수가 증가</a:t>
            </a:r>
            <a:endParaRPr lang="en-US" altLang="ko-KR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en-US" altLang="ko-KR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8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장의 카드 짝을 맞추는 것에 성공하면 </a:t>
            </a:r>
            <a:endParaRPr lang="en-US" altLang="ko-KR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화면에 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Game Over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와 총 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Try 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횟수를 보여줌</a:t>
            </a:r>
          </a:p>
        </p:txBody>
      </p:sp>
    </p:spTree>
    <p:extLst>
      <p:ext uri="{BB962C8B-B14F-4D97-AF65-F5344CB8AC3E}">
        <p14:creationId xmlns:p14="http://schemas.microsoft.com/office/powerpoint/2010/main" val="33207013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5854" y="107662"/>
            <a:ext cx="621516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02.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게임 구현 방법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–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카드 </a:t>
            </a:r>
            <a:r>
              <a:rPr lang="ko-KR" altLang="en-US" sz="3200" dirty="0" err="1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짝맞추기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 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C41919E4-DC46-4459-80CF-BC98FF696AF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955" y="2024960"/>
            <a:ext cx="6538090" cy="280808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66840E-4893-40B2-8345-BDCA39890AFA}"/>
              </a:ext>
            </a:extLst>
          </p:cNvPr>
          <p:cNvSpPr txBox="1"/>
          <p:nvPr/>
        </p:nvSpPr>
        <p:spPr>
          <a:xfrm>
            <a:off x="1788573" y="5192920"/>
            <a:ext cx="837921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서로 다른 카드가 </a:t>
            </a:r>
            <a:r>
              <a:rPr lang="ko-KR" altLang="en-US" sz="20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오픈되었을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때</a:t>
            </a:r>
            <a:r>
              <a:rPr lang="en-US" altLang="ko-KR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</a:p>
          <a:p>
            <a:pPr algn="ctr"/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게이머가 왜 틀렸는지 알 수 있도록 약간의 시간을 두고 카드가 뒤집어지도록 함</a:t>
            </a:r>
          </a:p>
        </p:txBody>
      </p:sp>
    </p:spTree>
    <p:extLst>
      <p:ext uri="{BB962C8B-B14F-4D97-AF65-F5344CB8AC3E}">
        <p14:creationId xmlns:p14="http://schemas.microsoft.com/office/powerpoint/2010/main" val="77582577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5854" y="107662"/>
            <a:ext cx="62488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02.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게임 구현 방법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– 30</a:t>
            </a:r>
            <a:r>
              <a:rPr lang="ko-KR" altLang="en-US" sz="3200" dirty="0">
                <a:solidFill>
                  <a:prstClr val="white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까지 누르기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pic>
        <p:nvPicPr>
          <p:cNvPr id="2" name="30초">
            <a:hlinkClick r:id="" action="ppaction://media"/>
            <a:extLst>
              <a:ext uri="{FF2B5EF4-FFF2-40B4-BE49-F238E27FC236}">
                <a16:creationId xmlns:a16="http://schemas.microsoft.com/office/drawing/2014/main" id="{96D334FE-9DF6-43ED-9695-E4821CAF9B99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322637" y="985838"/>
            <a:ext cx="5546725" cy="5608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04951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20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5854" y="107662"/>
            <a:ext cx="62488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02.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게임 구현 방법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– 30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까지 누르기</a:t>
            </a: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9E48D3F0-7CB8-4809-9ECA-58D5BF4C5594}"/>
              </a:ext>
            </a:extLst>
          </p:cNvPr>
          <p:cNvGrpSpPr/>
          <p:nvPr/>
        </p:nvGrpSpPr>
        <p:grpSpPr>
          <a:xfrm>
            <a:off x="1184071" y="1616361"/>
            <a:ext cx="5683454" cy="4755863"/>
            <a:chOff x="1485459" y="1425862"/>
            <a:chExt cx="4610541" cy="4166176"/>
          </a:xfrm>
        </p:grpSpPr>
        <p:pic>
          <p:nvPicPr>
            <p:cNvPr id="4" name="그림 3" descr="스크린샷, 컴퓨터, 노트북, 모니터이(가) 표시된 사진&#10;&#10;자동 생성된 설명">
              <a:extLst>
                <a:ext uri="{FF2B5EF4-FFF2-40B4-BE49-F238E27FC236}">
                  <a16:creationId xmlns:a16="http://schemas.microsoft.com/office/drawing/2014/main" id="{D62020E0-0F22-4983-828B-938230AD1B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7993" t="13156" r="23826" b="31503"/>
            <a:stretch/>
          </p:blipFill>
          <p:spPr>
            <a:xfrm>
              <a:off x="1485459" y="1425862"/>
              <a:ext cx="4610541" cy="2977490"/>
            </a:xfrm>
            <a:prstGeom prst="rect">
              <a:avLst/>
            </a:prstGeom>
          </p:spPr>
        </p:pic>
        <p:pic>
          <p:nvPicPr>
            <p:cNvPr id="8" name="그림 7" descr="스크린샷, 컴퓨터, 노트북, 모니터이(가) 표시된 사진&#10;&#10;자동 생성된 설명">
              <a:extLst>
                <a:ext uri="{FF2B5EF4-FFF2-40B4-BE49-F238E27FC236}">
                  <a16:creationId xmlns:a16="http://schemas.microsoft.com/office/drawing/2014/main" id="{3B154D97-F138-4046-961F-8496EF0E22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458" t="27265" r="25754" b="51250"/>
            <a:stretch/>
          </p:blipFill>
          <p:spPr>
            <a:xfrm>
              <a:off x="1485459" y="4375725"/>
              <a:ext cx="4610541" cy="1216313"/>
            </a:xfrm>
            <a:prstGeom prst="rect">
              <a:avLst/>
            </a:prstGeom>
          </p:spPr>
        </p:pic>
      </p:grp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39290B9-DB76-4354-A44F-BFE62B880396}"/>
              </a:ext>
            </a:extLst>
          </p:cNvPr>
          <p:cNvSpPr/>
          <p:nvPr/>
        </p:nvSpPr>
        <p:spPr>
          <a:xfrm>
            <a:off x="6975706" y="2359922"/>
            <a:ext cx="687705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mixNumber클래스에서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endParaRPr lang="en-US" altLang="ko-KR" sz="2000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sz="2000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switch문을</a:t>
            </a:r>
            <a:r>
              <a:rPr lang="ko-KR" altLang="en-US" sz="2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사용해서 중복되지 않는 숫자 생성</a:t>
            </a:r>
          </a:p>
        </p:txBody>
      </p:sp>
    </p:spTree>
    <p:extLst>
      <p:ext uri="{BB962C8B-B14F-4D97-AF65-F5344CB8AC3E}">
        <p14:creationId xmlns:p14="http://schemas.microsoft.com/office/powerpoint/2010/main" val="30167596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5854" y="107662"/>
            <a:ext cx="62488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02.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게임 구현 방법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– 30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까지 누르기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FFA83B1-6B98-4BA5-BD61-744D8C4B4815}"/>
              </a:ext>
            </a:extLst>
          </p:cNvPr>
          <p:cNvSpPr/>
          <p:nvPr/>
        </p:nvSpPr>
        <p:spPr>
          <a:xfrm>
            <a:off x="-119063" y="5352187"/>
            <a:ext cx="124301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View클래스에서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배열과 </a:t>
            </a: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for문을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사용해서 5X5 네모 칸을 만들고 각 칸마다 숫자를 배치</a:t>
            </a:r>
          </a:p>
        </p:txBody>
      </p:sp>
      <p:pic>
        <p:nvPicPr>
          <p:cNvPr id="6" name="그림 5" descr="스크린샷, 컴퓨터, 노트북, 모니터이(가) 표시된 사진&#10;&#10;자동 생성된 설명">
            <a:extLst>
              <a:ext uri="{FF2B5EF4-FFF2-40B4-BE49-F238E27FC236}">
                <a16:creationId xmlns:a16="http://schemas.microsoft.com/office/drawing/2014/main" id="{E0ADD0BD-DBF2-4874-9F42-9DD8706E72A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38" t="22729" r="39164" b="48864"/>
          <a:stretch/>
        </p:blipFill>
        <p:spPr>
          <a:xfrm>
            <a:off x="2912050" y="1878580"/>
            <a:ext cx="6367898" cy="3100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01622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5854" y="107662"/>
            <a:ext cx="62488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02.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게임 구현 방법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– 30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까지 누르기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FFFA83B1-6B98-4BA5-BD61-744D8C4B4815}"/>
              </a:ext>
            </a:extLst>
          </p:cNvPr>
          <p:cNvSpPr/>
          <p:nvPr/>
        </p:nvSpPr>
        <p:spPr>
          <a:xfrm>
            <a:off x="1004888" y="5309711"/>
            <a:ext cx="1018222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clickNumber클래스는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이용자가 숫자를 누르면 누른 자리에 </a:t>
            </a:r>
            <a:r>
              <a:rPr lang="en-US" altLang="ko-KR" sz="240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</a:t>
            </a:r>
            <a:r>
              <a:rPr lang="ko-KR" altLang="en-US" sz="2400" dirty="0">
                <a:solidFill>
                  <a:prstClr val="black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이</a:t>
            </a: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나타나게 하고 </a:t>
            </a:r>
            <a:endParaRPr kumimoji="0" lang="en-US" altLang="ko-KR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30까지 누르면 게임에 성공</a:t>
            </a:r>
          </a:p>
        </p:txBody>
      </p:sp>
      <p:pic>
        <p:nvPicPr>
          <p:cNvPr id="10" name="그림 9" descr="스크린샷, 컴퓨터, 노트북, 모니터이(가) 표시된 사진&#10;&#10;자동 생성된 설명">
            <a:extLst>
              <a:ext uri="{FF2B5EF4-FFF2-40B4-BE49-F238E27FC236}">
                <a16:creationId xmlns:a16="http://schemas.microsoft.com/office/drawing/2014/main" id="{4E05B041-E841-45CC-97E2-72079BEC160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68" t="16875" r="21671" b="46017"/>
          <a:stretch/>
        </p:blipFill>
        <p:spPr>
          <a:xfrm>
            <a:off x="2228849" y="1881187"/>
            <a:ext cx="7472201" cy="3095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913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5854" y="107662"/>
            <a:ext cx="253466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03.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개선 사항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388DA87-1DDC-4A4E-B5C4-0D1352B2C2EB}"/>
              </a:ext>
            </a:extLst>
          </p:cNvPr>
          <p:cNvSpPr txBox="1"/>
          <p:nvPr/>
        </p:nvSpPr>
        <p:spPr>
          <a:xfrm>
            <a:off x="1339570" y="2066925"/>
            <a:ext cx="44518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1. </a:t>
            </a:r>
            <a:r>
              <a:rPr lang="ko-KR" altLang="en-US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각각 다른 창의 크기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A4FF8D-A8B1-468D-B3D4-03BBD7C50D45}"/>
              </a:ext>
            </a:extLst>
          </p:cNvPr>
          <p:cNvSpPr txBox="1"/>
          <p:nvPr/>
        </p:nvSpPr>
        <p:spPr>
          <a:xfrm>
            <a:off x="1339570" y="3543984"/>
            <a:ext cx="47564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</a:t>
            </a:r>
            <a:r>
              <a:rPr lang="ko-KR" altLang="en-US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랜덤게임 다시 돌리기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D85D74-A37E-4B87-9EA6-3887481F91C2}"/>
              </a:ext>
            </a:extLst>
          </p:cNvPr>
          <p:cNvSpPr txBox="1"/>
          <p:nvPr/>
        </p:nvSpPr>
        <p:spPr>
          <a:xfrm>
            <a:off x="1339570" y="5018990"/>
            <a:ext cx="20056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3. </a:t>
            </a:r>
            <a:r>
              <a:rPr lang="ko-KR" altLang="en-US" sz="36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그래픽</a:t>
            </a:r>
          </a:p>
        </p:txBody>
      </p:sp>
    </p:spTree>
    <p:extLst>
      <p:ext uri="{BB962C8B-B14F-4D97-AF65-F5344CB8AC3E}">
        <p14:creationId xmlns:p14="http://schemas.microsoft.com/office/powerpoint/2010/main" val="5540993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7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3400426"/>
            <a:ext cx="12192000" cy="3457574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5359260" y="2569429"/>
            <a:ext cx="147348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Q&amp;A</a:t>
            </a:r>
            <a:endParaRPr lang="ko-KR" altLang="en-US" sz="4800" dirty="0">
              <a:solidFill>
                <a:schemeClr val="bg1"/>
              </a:solidFill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781798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2B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1285875"/>
            <a:ext cx="12192000" cy="5572125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411264" y="331144"/>
            <a:ext cx="121058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INDEX</a:t>
            </a:r>
            <a:endParaRPr lang="ko-KR" altLang="en-US" sz="3200" dirty="0">
              <a:solidFill>
                <a:schemeClr val="bg1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61175" y="1650098"/>
            <a:ext cx="82586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152B39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01</a:t>
            </a:r>
            <a:endParaRPr lang="ko-KR" altLang="en-US" sz="5000" dirty="0">
              <a:solidFill>
                <a:srgbClr val="152B39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  <p:sp>
        <p:nvSpPr>
          <p:cNvPr id="3" name="직사각형 2"/>
          <p:cNvSpPr/>
          <p:nvPr/>
        </p:nvSpPr>
        <p:spPr>
          <a:xfrm>
            <a:off x="1954801" y="2000896"/>
            <a:ext cx="2613246" cy="314423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2126416" y="1971368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서론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124530" y="2377371"/>
            <a:ext cx="87716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게임 컨셉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제작 의도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900808" y="3165976"/>
            <a:ext cx="825867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000" dirty="0">
                <a:solidFill>
                  <a:srgbClr val="152B39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02</a:t>
            </a:r>
            <a:endParaRPr lang="ko-KR" altLang="en-US" sz="5000" dirty="0">
              <a:solidFill>
                <a:srgbClr val="152B39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4994434" y="3516774"/>
            <a:ext cx="2613246" cy="314423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TextBox 47"/>
          <p:cNvSpPr txBox="1"/>
          <p:nvPr/>
        </p:nvSpPr>
        <p:spPr>
          <a:xfrm>
            <a:off x="5166049" y="3487246"/>
            <a:ext cx="162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게임 구현 방법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7607680" y="4991322"/>
            <a:ext cx="82586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5000" dirty="0">
                <a:solidFill>
                  <a:srgbClr val="152B39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03</a:t>
            </a:r>
            <a:endParaRPr lang="ko-KR" altLang="en-US" sz="5000" dirty="0">
              <a:solidFill>
                <a:srgbClr val="152B39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  <p:sp>
        <p:nvSpPr>
          <p:cNvPr id="52" name="직사각형 51"/>
          <p:cNvSpPr/>
          <p:nvPr/>
        </p:nvSpPr>
        <p:spPr>
          <a:xfrm>
            <a:off x="8701306" y="5342120"/>
            <a:ext cx="2370710" cy="309026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/>
          <p:cNvSpPr txBox="1"/>
          <p:nvPr/>
        </p:nvSpPr>
        <p:spPr>
          <a:xfrm>
            <a:off x="8872921" y="5312592"/>
            <a:ext cx="14331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>
                <a:ln>
                  <a:solidFill>
                    <a:schemeClr val="bg1">
                      <a:alpha val="15000"/>
                    </a:schemeClr>
                  </a:solidFill>
                </a:ln>
                <a:solidFill>
                  <a:schemeClr val="bg1"/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개선 사항</a:t>
            </a:r>
            <a:endParaRPr lang="ko-KR" altLang="en-US" sz="1600" dirty="0">
              <a:ln>
                <a:solidFill>
                  <a:schemeClr val="bg1">
                    <a:alpha val="15000"/>
                  </a:schemeClr>
                </a:solidFill>
              </a:ln>
              <a:solidFill>
                <a:schemeClr val="bg1"/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8EB0D73-6ADB-4D18-94BD-F9DDECD751B5}"/>
              </a:ext>
            </a:extLst>
          </p:cNvPr>
          <p:cNvSpPr txBox="1"/>
          <p:nvPr/>
        </p:nvSpPr>
        <p:spPr>
          <a:xfrm>
            <a:off x="5164163" y="3975659"/>
            <a:ext cx="149271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1.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랜덤 게임 실행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2. </a:t>
            </a:r>
            <a:r>
              <a:rPr lang="ko-KR" altLang="en-US" sz="1200" dirty="0" err="1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청기백기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3. </a:t>
            </a:r>
            <a:r>
              <a:rPr lang="ko-KR" altLang="en-US" sz="1200" dirty="0" err="1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팩맨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 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4. 30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까지 누르기</a:t>
            </a:r>
            <a:endParaRPr lang="en-US" altLang="ko-KR" sz="1200" dirty="0">
              <a:ln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  <a:p>
            <a:r>
              <a:rPr lang="en-US" altLang="ko-KR" sz="12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5. </a:t>
            </a:r>
            <a:r>
              <a:rPr lang="ko-KR" altLang="en-US" sz="1200" dirty="0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카드 </a:t>
            </a:r>
            <a:r>
              <a:rPr lang="ko-KR" altLang="en-US" sz="1200" dirty="0" err="1">
                <a:ln>
                  <a:solidFill>
                    <a:schemeClr val="tx1">
                      <a:lumMod val="75000"/>
                      <a:lumOff val="25000"/>
                      <a:alpha val="15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돋움체" panose="020B0609000101010101" pitchFamily="49" charset="-127"/>
                <a:ea typeface="돋움체" panose="020B0609000101010101" pitchFamily="49" charset="-127"/>
              </a:rPr>
              <a:t>짝맞추기</a:t>
            </a:r>
            <a:endParaRPr lang="ko-KR" altLang="en-US" sz="1200" dirty="0">
              <a:ln>
                <a:solidFill>
                  <a:schemeClr val="tx1">
                    <a:lumMod val="75000"/>
                    <a:lumOff val="25000"/>
                    <a:alpha val="1500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돋움체" panose="020B0609000101010101" pitchFamily="49" charset="-127"/>
              <a:ea typeface="돋움체" panose="020B060900010101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638054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5854" y="107662"/>
            <a:ext cx="36519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01.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서론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: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게임 컨셉</a:t>
            </a:r>
          </a:p>
        </p:txBody>
      </p:sp>
      <p:pic>
        <p:nvPicPr>
          <p:cNvPr id="3" name="그림 2" descr="장난감, 인형, 검은색, 앉아있는이(가) 표시된 사진&#10;&#10;자동 생성된 설명">
            <a:extLst>
              <a:ext uri="{FF2B5EF4-FFF2-40B4-BE49-F238E27FC236}">
                <a16:creationId xmlns:a16="http://schemas.microsoft.com/office/drawing/2014/main" id="{616030EB-00D0-4088-8B90-D7A4E668F6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325" b="96689" l="4750" r="90000">
                        <a14:foregroundMark x1="52250" y1="7020" x2="64500" y2="33510"/>
                        <a14:foregroundMark x1="64500" y1="33510" x2="69000" y2="37351"/>
                        <a14:foregroundMark x1="66750" y1="25695" x2="78250" y2="36291"/>
                        <a14:foregroundMark x1="78250" y1="36291" x2="70500" y2="62119"/>
                        <a14:foregroundMark x1="70500" y1="62119" x2="61500" y2="72053"/>
                        <a14:foregroundMark x1="61500" y1="72053" x2="78500" y2="91788"/>
                        <a14:foregroundMark x1="23500" y1="94437" x2="41500" y2="72450"/>
                        <a14:foregroundMark x1="41500" y1="72450" x2="41000" y2="67947"/>
                        <a14:foregroundMark x1="20250" y1="94967" x2="31500" y2="90993"/>
                        <a14:foregroundMark x1="15750" y1="94437" x2="29750" y2="95894"/>
                        <a14:foregroundMark x1="4750" y1="70596" x2="21750" y2="71126"/>
                        <a14:foregroundMark x1="84202" y1="15176" x2="41000" y2="14305"/>
                        <a14:foregroundMark x1="54000" y1="2384" x2="57250" y2="17483"/>
                        <a14:foregroundMark x1="19500" y1="11788" x2="47500" y2="12980"/>
                        <a14:foregroundMark x1="84078" y1="14746" x2="72000" y2="15762"/>
                        <a14:foregroundMark x1="84472" y1="16103" x2="71000" y2="18013"/>
                        <a14:foregroundMark x1="76000" y1="9801" x2="72000" y2="6093"/>
                        <a14:foregroundMark x1="36750" y1="4503" x2="43750" y2="4371"/>
                        <a14:foregroundMark x1="51250" y1="1325" x2="56000" y2="2781"/>
                        <a14:foregroundMark x1="75250" y1="96689" x2="72000" y2="83046"/>
                        <a14:backgroundMark x1="89250" y1="14040" x2="90250" y2="17483"/>
                        <a14:backgroundMark x1="89750" y1="18278" x2="89750" y2="16424"/>
                        <a14:backgroundMark x1="87250" y1="18940" x2="90250" y2="160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050" y="1133874"/>
            <a:ext cx="2975610" cy="561646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0E73CC3-BEB0-4FF5-9FB3-C9F77BB44202}"/>
              </a:ext>
            </a:extLst>
          </p:cNvPr>
          <p:cNvSpPr txBox="1"/>
          <p:nvPr/>
        </p:nvSpPr>
        <p:spPr>
          <a:xfrm>
            <a:off x="4273879" y="2875002"/>
            <a:ext cx="717536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최근 </a:t>
            </a:r>
            <a:r>
              <a:rPr lang="ko-KR" altLang="en-US" sz="400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가장 인기있는 </a:t>
            </a:r>
            <a:r>
              <a:rPr lang="ko-KR" altLang="en-US" sz="4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캐릭터 </a:t>
            </a:r>
            <a:r>
              <a:rPr lang="en-US" altLang="ko-KR" sz="40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: </a:t>
            </a:r>
            <a:r>
              <a:rPr lang="ko-KR" altLang="en-US" sz="6600" b="1" dirty="0" err="1">
                <a:highlight>
                  <a:srgbClr val="E6AF00"/>
                </a:highlight>
                <a:latin typeface="나눔손글씨 펜" panose="03040600000000000000" pitchFamily="66" charset="-127"/>
                <a:ea typeface="나눔손글씨 펜" panose="03040600000000000000" pitchFamily="66" charset="-127"/>
              </a:rPr>
              <a:t>펭수</a:t>
            </a:r>
            <a:endParaRPr lang="ko-KR" altLang="en-US" sz="4000" b="1" dirty="0">
              <a:highlight>
                <a:srgbClr val="E6AF00"/>
              </a:highlight>
              <a:latin typeface="나눔손글씨 펜" panose="03040600000000000000" pitchFamily="66" charset="-127"/>
              <a:ea typeface="나눔손글씨 펜" panose="0304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839103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5854" y="107662"/>
            <a:ext cx="36519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01.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서론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: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게임 의도</a:t>
            </a:r>
          </a:p>
        </p:txBody>
      </p:sp>
      <p:pic>
        <p:nvPicPr>
          <p:cNvPr id="3" name="그림 2" descr="장난감, 인형, 검은색, 앉아있는이(가) 표시된 사진&#10;&#10;자동 생성된 설명">
            <a:extLst>
              <a:ext uri="{FF2B5EF4-FFF2-40B4-BE49-F238E27FC236}">
                <a16:creationId xmlns:a16="http://schemas.microsoft.com/office/drawing/2014/main" id="{616030EB-00D0-4088-8B90-D7A4E668F6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325" b="96689" l="4750" r="90000">
                        <a14:foregroundMark x1="52250" y1="7020" x2="64500" y2="33510"/>
                        <a14:foregroundMark x1="64500" y1="33510" x2="69000" y2="37351"/>
                        <a14:foregroundMark x1="66750" y1="25695" x2="78250" y2="36291"/>
                        <a14:foregroundMark x1="78250" y1="36291" x2="70500" y2="62119"/>
                        <a14:foregroundMark x1="70500" y1="62119" x2="61500" y2="72053"/>
                        <a14:foregroundMark x1="61500" y1="72053" x2="78500" y2="91788"/>
                        <a14:foregroundMark x1="23500" y1="94437" x2="41500" y2="72450"/>
                        <a14:foregroundMark x1="41500" y1="72450" x2="41000" y2="67947"/>
                        <a14:foregroundMark x1="20250" y1="94967" x2="31500" y2="90993"/>
                        <a14:foregroundMark x1="15750" y1="94437" x2="29750" y2="95894"/>
                        <a14:foregroundMark x1="4750" y1="70596" x2="21750" y2="71126"/>
                        <a14:foregroundMark x1="84202" y1="15176" x2="41000" y2="14305"/>
                        <a14:foregroundMark x1="54000" y1="2384" x2="57250" y2="17483"/>
                        <a14:foregroundMark x1="19500" y1="11788" x2="47500" y2="12980"/>
                        <a14:foregroundMark x1="84078" y1="14746" x2="72000" y2="15762"/>
                        <a14:foregroundMark x1="84472" y1="16103" x2="71000" y2="18013"/>
                        <a14:foregroundMark x1="76000" y1="9801" x2="72000" y2="6093"/>
                        <a14:foregroundMark x1="36750" y1="4503" x2="43750" y2="4371"/>
                        <a14:foregroundMark x1="51250" y1="1325" x2="56000" y2="2781"/>
                        <a14:foregroundMark x1="75250" y1="96689" x2="72000" y2="83046"/>
                        <a14:backgroundMark x1="89250" y1="14040" x2="90250" y2="17483"/>
                        <a14:backgroundMark x1="89750" y1="18278" x2="89750" y2="16424"/>
                        <a14:backgroundMark x1="87250" y1="18940" x2="90250" y2="1602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2050" y="1133874"/>
            <a:ext cx="2975610" cy="5616464"/>
          </a:xfrm>
          <a:prstGeom prst="rect">
            <a:avLst/>
          </a:prstGeom>
        </p:spPr>
      </p:pic>
      <p:grpSp>
        <p:nvGrpSpPr>
          <p:cNvPr id="6" name="그룹 5">
            <a:extLst>
              <a:ext uri="{FF2B5EF4-FFF2-40B4-BE49-F238E27FC236}">
                <a16:creationId xmlns:a16="http://schemas.microsoft.com/office/drawing/2014/main" id="{27993BC1-5440-4EE7-BC84-7CBDD30E9A56}"/>
              </a:ext>
            </a:extLst>
          </p:cNvPr>
          <p:cNvGrpSpPr/>
          <p:nvPr/>
        </p:nvGrpSpPr>
        <p:grpSpPr>
          <a:xfrm>
            <a:off x="5860061" y="4257675"/>
            <a:ext cx="1838583" cy="1608642"/>
            <a:chOff x="575422" y="1508233"/>
            <a:chExt cx="1838583" cy="1608642"/>
          </a:xfrm>
        </p:grpSpPr>
        <p:sp>
          <p:nvSpPr>
            <p:cNvPr id="7" name="타원 6">
              <a:extLst>
                <a:ext uri="{FF2B5EF4-FFF2-40B4-BE49-F238E27FC236}">
                  <a16:creationId xmlns:a16="http://schemas.microsoft.com/office/drawing/2014/main" id="{9AE9BC09-487D-42B2-B9A5-DF74EB66F779}"/>
                </a:ext>
              </a:extLst>
            </p:cNvPr>
            <p:cNvSpPr/>
            <p:nvPr/>
          </p:nvSpPr>
          <p:spPr>
            <a:xfrm>
              <a:off x="690393" y="1508233"/>
              <a:ext cx="1608642" cy="1608642"/>
            </a:xfrm>
            <a:prstGeom prst="ellipse">
              <a:avLst/>
            </a:prstGeom>
            <a:noFill/>
            <a:ln w="50800">
              <a:solidFill>
                <a:srgbClr val="E6AF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036385F1-BDD8-4C28-86C6-731492E2F768}"/>
                </a:ext>
              </a:extLst>
            </p:cNvPr>
            <p:cNvSpPr txBox="1"/>
            <p:nvPr/>
          </p:nvSpPr>
          <p:spPr>
            <a:xfrm>
              <a:off x="575422" y="2050944"/>
              <a:ext cx="183858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r>
                <a:rPr kumimoji="0" lang="en-US" altLang="ko-KR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E6AF00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GAME</a:t>
              </a: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6AF00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FE372C6C-0A44-4026-A077-4E48B18BB85A}"/>
              </a:ext>
            </a:extLst>
          </p:cNvPr>
          <p:cNvGrpSpPr/>
          <p:nvPr/>
        </p:nvGrpSpPr>
        <p:grpSpPr>
          <a:xfrm>
            <a:off x="4021478" y="4257675"/>
            <a:ext cx="1838583" cy="1608642"/>
            <a:chOff x="575422" y="1508233"/>
            <a:chExt cx="1838583" cy="1608642"/>
          </a:xfrm>
        </p:grpSpPr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57E9265A-2D9D-4A19-814B-73D816272253}"/>
                </a:ext>
              </a:extLst>
            </p:cNvPr>
            <p:cNvSpPr/>
            <p:nvPr/>
          </p:nvSpPr>
          <p:spPr>
            <a:xfrm>
              <a:off x="690393" y="1508233"/>
              <a:ext cx="1608642" cy="1608642"/>
            </a:xfrm>
            <a:prstGeom prst="ellipse">
              <a:avLst/>
            </a:prstGeom>
            <a:noFill/>
            <a:ln w="50800">
              <a:solidFill>
                <a:srgbClr val="E6AF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62C865AB-08E8-419E-8C72-79C9A1FF2D3B}"/>
                </a:ext>
              </a:extLst>
            </p:cNvPr>
            <p:cNvSpPr txBox="1"/>
            <p:nvPr/>
          </p:nvSpPr>
          <p:spPr>
            <a:xfrm>
              <a:off x="575422" y="2050944"/>
              <a:ext cx="183858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r>
                <a:rPr kumimoji="0" lang="en-US" altLang="ko-KR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E6AF00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GAME</a:t>
              </a: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6AF00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F97115EA-D994-4204-B530-CE86DB202C4E}"/>
              </a:ext>
            </a:extLst>
          </p:cNvPr>
          <p:cNvGrpSpPr/>
          <p:nvPr/>
        </p:nvGrpSpPr>
        <p:grpSpPr>
          <a:xfrm>
            <a:off x="7696159" y="4257675"/>
            <a:ext cx="1838583" cy="1608642"/>
            <a:chOff x="575422" y="1508233"/>
            <a:chExt cx="1838583" cy="1608642"/>
          </a:xfrm>
        </p:grpSpPr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24F07907-B49D-4F75-BFD8-64E4D1C33082}"/>
                </a:ext>
              </a:extLst>
            </p:cNvPr>
            <p:cNvSpPr/>
            <p:nvPr/>
          </p:nvSpPr>
          <p:spPr>
            <a:xfrm>
              <a:off x="690393" y="1508233"/>
              <a:ext cx="1608642" cy="1608642"/>
            </a:xfrm>
            <a:prstGeom prst="ellipse">
              <a:avLst/>
            </a:prstGeom>
            <a:noFill/>
            <a:ln w="50800">
              <a:solidFill>
                <a:srgbClr val="E6AF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6B3AC7A6-33F9-4DA8-9641-9EBAD1FE5D31}"/>
                </a:ext>
              </a:extLst>
            </p:cNvPr>
            <p:cNvSpPr txBox="1"/>
            <p:nvPr/>
          </p:nvSpPr>
          <p:spPr>
            <a:xfrm>
              <a:off x="575422" y="2050944"/>
              <a:ext cx="183858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r>
                <a:rPr kumimoji="0" lang="en-US" altLang="ko-KR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E6AF00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GAME</a:t>
              </a: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6AF00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grpSp>
        <p:nvGrpSpPr>
          <p:cNvPr id="32" name="그룹 31">
            <a:extLst>
              <a:ext uri="{FF2B5EF4-FFF2-40B4-BE49-F238E27FC236}">
                <a16:creationId xmlns:a16="http://schemas.microsoft.com/office/drawing/2014/main" id="{CD15B316-0373-4F00-983D-C76273CC550E}"/>
              </a:ext>
            </a:extLst>
          </p:cNvPr>
          <p:cNvGrpSpPr/>
          <p:nvPr/>
        </p:nvGrpSpPr>
        <p:grpSpPr>
          <a:xfrm>
            <a:off x="9519487" y="4257675"/>
            <a:ext cx="1838583" cy="1608642"/>
            <a:chOff x="575422" y="1508233"/>
            <a:chExt cx="1838583" cy="1608642"/>
          </a:xfrm>
        </p:grpSpPr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9B1F4020-3C44-4BC1-8C2B-ED47E8316A86}"/>
                </a:ext>
              </a:extLst>
            </p:cNvPr>
            <p:cNvSpPr/>
            <p:nvPr/>
          </p:nvSpPr>
          <p:spPr>
            <a:xfrm>
              <a:off x="690393" y="1508233"/>
              <a:ext cx="1608642" cy="1608642"/>
            </a:xfrm>
            <a:prstGeom prst="ellipse">
              <a:avLst/>
            </a:prstGeom>
            <a:noFill/>
            <a:ln w="50800">
              <a:solidFill>
                <a:srgbClr val="E6AF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674BB31-133E-47A0-A5E8-E60080AF37AF}"/>
                </a:ext>
              </a:extLst>
            </p:cNvPr>
            <p:cNvSpPr txBox="1"/>
            <p:nvPr/>
          </p:nvSpPr>
          <p:spPr>
            <a:xfrm>
              <a:off x="575422" y="2050944"/>
              <a:ext cx="183858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r>
                <a:rPr kumimoji="0" lang="en-US" altLang="ko-KR" sz="2800" b="0" i="0" u="none" strike="noStrike" kern="1200" cap="none" spc="0" normalizeH="0" baseline="0" noProof="0" dirty="0">
                  <a:ln>
                    <a:noFill/>
                  </a:ln>
                  <a:solidFill>
                    <a:srgbClr val="E6AF00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GAME</a:t>
              </a: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6AF00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6A0EC1C1-EC19-4505-A192-6F145152CFAD}"/>
              </a:ext>
            </a:extLst>
          </p:cNvPr>
          <p:cNvCxnSpPr>
            <a:stCxn id="27" idx="0"/>
          </p:cNvCxnSpPr>
          <p:nvPr/>
        </p:nvCxnSpPr>
        <p:spPr>
          <a:xfrm flipH="1" flipV="1">
            <a:off x="4940769" y="3571875"/>
            <a:ext cx="1" cy="685800"/>
          </a:xfrm>
          <a:prstGeom prst="line">
            <a:avLst/>
          </a:prstGeom>
          <a:ln w="38100">
            <a:solidFill>
              <a:srgbClr val="E6A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24956EA0-8903-4D69-B7F0-D1243CF648D4}"/>
              </a:ext>
            </a:extLst>
          </p:cNvPr>
          <p:cNvCxnSpPr/>
          <p:nvPr/>
        </p:nvCxnSpPr>
        <p:spPr>
          <a:xfrm flipH="1" flipV="1">
            <a:off x="6770777" y="3571875"/>
            <a:ext cx="1" cy="685800"/>
          </a:xfrm>
          <a:prstGeom prst="line">
            <a:avLst/>
          </a:prstGeom>
          <a:ln w="38100">
            <a:solidFill>
              <a:srgbClr val="E6A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38D5B7CB-67F0-44D1-A3FE-99CE46D8EF55}"/>
              </a:ext>
            </a:extLst>
          </p:cNvPr>
          <p:cNvCxnSpPr/>
          <p:nvPr/>
        </p:nvCxnSpPr>
        <p:spPr>
          <a:xfrm flipH="1" flipV="1">
            <a:off x="8609359" y="3571875"/>
            <a:ext cx="1" cy="685800"/>
          </a:xfrm>
          <a:prstGeom prst="line">
            <a:avLst/>
          </a:prstGeom>
          <a:ln w="38100">
            <a:solidFill>
              <a:srgbClr val="E6A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47D5C7FE-DCD7-44DE-B47A-C0295211DCDC}"/>
              </a:ext>
            </a:extLst>
          </p:cNvPr>
          <p:cNvCxnSpPr/>
          <p:nvPr/>
        </p:nvCxnSpPr>
        <p:spPr>
          <a:xfrm flipH="1" flipV="1">
            <a:off x="10408838" y="3571875"/>
            <a:ext cx="1" cy="685800"/>
          </a:xfrm>
          <a:prstGeom prst="line">
            <a:avLst/>
          </a:prstGeom>
          <a:ln w="38100">
            <a:solidFill>
              <a:srgbClr val="E6A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D1B1CE8D-8C37-4AD2-8ECA-DC54C9F3216F}"/>
              </a:ext>
            </a:extLst>
          </p:cNvPr>
          <p:cNvCxnSpPr>
            <a:cxnSpLocks/>
          </p:cNvCxnSpPr>
          <p:nvPr/>
        </p:nvCxnSpPr>
        <p:spPr>
          <a:xfrm>
            <a:off x="4940769" y="3576745"/>
            <a:ext cx="5468069" cy="0"/>
          </a:xfrm>
          <a:prstGeom prst="line">
            <a:avLst/>
          </a:prstGeom>
          <a:ln w="38100">
            <a:solidFill>
              <a:srgbClr val="E6A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5F969A44-6ABC-401F-9446-E91EEB53896E}"/>
              </a:ext>
            </a:extLst>
          </p:cNvPr>
          <p:cNvCxnSpPr/>
          <p:nvPr/>
        </p:nvCxnSpPr>
        <p:spPr>
          <a:xfrm flipH="1" flipV="1">
            <a:off x="7709620" y="2957620"/>
            <a:ext cx="1" cy="685800"/>
          </a:xfrm>
          <a:prstGeom prst="line">
            <a:avLst/>
          </a:prstGeom>
          <a:ln w="38100">
            <a:solidFill>
              <a:srgbClr val="E6AF00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B7F46D48-1DAE-41CD-A77A-B0CDAABC32B9}"/>
              </a:ext>
            </a:extLst>
          </p:cNvPr>
          <p:cNvGrpSpPr/>
          <p:nvPr/>
        </p:nvGrpSpPr>
        <p:grpSpPr>
          <a:xfrm>
            <a:off x="6790328" y="1384751"/>
            <a:ext cx="1838583" cy="1608642"/>
            <a:chOff x="575422" y="1508233"/>
            <a:chExt cx="1838583" cy="1608642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F28EEE3B-C9ED-4591-AB5C-1657EF18FEE5}"/>
                </a:ext>
              </a:extLst>
            </p:cNvPr>
            <p:cNvSpPr/>
            <p:nvPr/>
          </p:nvSpPr>
          <p:spPr>
            <a:xfrm>
              <a:off x="690393" y="1508233"/>
              <a:ext cx="1608642" cy="1608642"/>
            </a:xfrm>
            <a:prstGeom prst="ellipse">
              <a:avLst/>
            </a:prstGeom>
            <a:noFill/>
            <a:ln w="50800">
              <a:solidFill>
                <a:srgbClr val="E6AF0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56B1D4E-7E92-48A4-A5FF-708256CBF67E}"/>
                </a:ext>
              </a:extLst>
            </p:cNvPr>
            <p:cNvSpPr txBox="1"/>
            <p:nvPr/>
          </p:nvSpPr>
          <p:spPr>
            <a:xfrm>
              <a:off x="575422" y="2050944"/>
              <a:ext cx="1838583" cy="523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lang="ko-KR" altLang="en-US"/>
              </a:pPr>
              <a:r>
                <a:rPr lang="en-US" altLang="ko-KR" sz="2800" dirty="0">
                  <a:solidFill>
                    <a:srgbClr val="E6AF00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rPr>
                <a:t>Random</a:t>
              </a:r>
              <a:endParaRPr kumimoji="0" lang="ko-KR" altLang="en-US" sz="2800" b="0" i="0" u="none" strike="noStrike" kern="1200" cap="none" spc="0" normalizeH="0" baseline="0" noProof="0" dirty="0">
                <a:ln>
                  <a:noFill/>
                </a:ln>
                <a:solidFill>
                  <a:srgbClr val="E6AF00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93461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45854" y="107662"/>
            <a:ext cx="64203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02. 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게임 구현 방법 </a:t>
            </a:r>
            <a:r>
              <a:rPr lang="en-US" altLang="ko-KR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– </a:t>
            </a:r>
            <a:r>
              <a:rPr lang="ko-KR" altLang="en-US" sz="320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랜덤 게임 실행 </a:t>
            </a:r>
          </a:p>
        </p:txBody>
      </p:sp>
      <p:pic>
        <p:nvPicPr>
          <p:cNvPr id="2" name="랜덤게임">
            <a:hlinkClick r:id="" action="ppaction://media"/>
            <a:extLst>
              <a:ext uri="{FF2B5EF4-FFF2-40B4-BE49-F238E27FC236}">
                <a16:creationId xmlns:a16="http://schemas.microsoft.com/office/drawing/2014/main" id="{CE658271-C07C-4297-BCC0-C49EA702937E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67459" y="1538052"/>
            <a:ext cx="4005242" cy="4049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4291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1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5854" y="107662"/>
            <a:ext cx="64203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02.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게임 구현 방법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–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랜덤 게임 실행 </a:t>
            </a:r>
          </a:p>
        </p:txBody>
      </p:sp>
      <p:pic>
        <p:nvPicPr>
          <p:cNvPr id="4" name="그림 3" descr="스크린샷이(가) 표시된 사진&#10;&#10;자동 생성된 설명">
            <a:extLst>
              <a:ext uri="{FF2B5EF4-FFF2-40B4-BE49-F238E27FC236}">
                <a16:creationId xmlns:a16="http://schemas.microsoft.com/office/drawing/2014/main" id="{DE693643-2D10-4C8C-B2E7-0B5E04E28A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7881" y="1468753"/>
            <a:ext cx="6829940" cy="4870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1771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5854" y="107662"/>
            <a:ext cx="52629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02.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게임 구현 방법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– </a:t>
            </a: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청기백기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pic>
        <p:nvPicPr>
          <p:cNvPr id="2" name="청기백기">
            <a:hlinkClick r:id="" action="ppaction://media"/>
            <a:extLst>
              <a:ext uri="{FF2B5EF4-FFF2-40B4-BE49-F238E27FC236}">
                <a16:creationId xmlns:a16="http://schemas.microsoft.com/office/drawing/2014/main" id="{5975712C-7AD6-430B-8D06-2770A1B02404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17925" y="1325563"/>
            <a:ext cx="4754563" cy="4206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0286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5854" y="107662"/>
            <a:ext cx="52629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02.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게임 구현 방법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– </a:t>
            </a: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청기백기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pic>
        <p:nvPicPr>
          <p:cNvPr id="4" name="그림 3" descr="스크린샷, 컴퓨터, 노트북, 모니터이(가) 표시된 사진&#10;&#10;자동 생성된 설명">
            <a:extLst>
              <a:ext uri="{FF2B5EF4-FFF2-40B4-BE49-F238E27FC236}">
                <a16:creationId xmlns:a16="http://schemas.microsoft.com/office/drawing/2014/main" id="{174B8BD6-7179-4523-B535-88BFB6B0D9B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969" t="17500" r="47656" b="28750"/>
          <a:stretch/>
        </p:blipFill>
        <p:spPr>
          <a:xfrm>
            <a:off x="1618797" y="1263876"/>
            <a:ext cx="4188202" cy="5194981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FCB35630-7889-4C67-BEC4-0C1F05A80EF4}"/>
              </a:ext>
            </a:extLst>
          </p:cNvPr>
          <p:cNvSpPr/>
          <p:nvPr/>
        </p:nvSpPr>
        <p:spPr>
          <a:xfrm>
            <a:off x="6096000" y="2331401"/>
            <a:ext cx="6096000" cy="2308324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랜덤으로 숫자(0~3)</a:t>
            </a:r>
            <a:r>
              <a:rPr lang="ko-KR" altLang="en-US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를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받은 후, 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    </a:t>
            </a:r>
            <a:r>
              <a:rPr lang="ko-KR" altLang="en-US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switch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case문으로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청기백기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명령어를 지정, 출력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ko-KR" altLang="en-US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2. 깃발 버튼을 클릭하면, </a:t>
            </a:r>
            <a:r>
              <a:rPr lang="ko-KR" altLang="en-US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switch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case문의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각 </a:t>
            </a:r>
            <a:r>
              <a:rPr lang="ko-KR" altLang="en-US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case로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이동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만약 버튼을 맞게 눌렀다면 정답이라고 알려주고, 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정답 수를 +1</a:t>
            </a:r>
            <a:endParaRPr lang="en-US" altLang="ko-KR" dirty="0">
              <a:latin typeface="나눔스퀘어 ExtraBold" panose="020B0600000101010101" pitchFamily="50" charset="-127"/>
              <a:ea typeface="나눔스퀘어 ExtraBold" panose="020B0600000101010101" pitchFamily="50" charset="-127"/>
            </a:endParaRPr>
          </a:p>
          <a:p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틀렸을 시엔 오답이라고 알려주고</a:t>
            </a:r>
            <a:r>
              <a:rPr lang="en-US" altLang="ko-KR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 </a:t>
            </a:r>
            <a:r>
              <a:rPr lang="ko-KR" altLang="en-US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game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</a:t>
            </a:r>
            <a:r>
              <a:rPr lang="ko-KR" altLang="en-US" dirty="0" err="1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over</a:t>
            </a:r>
            <a:r>
              <a:rPr lang="ko-KR" altLang="en-US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화면에 출력 </a:t>
            </a:r>
          </a:p>
        </p:txBody>
      </p:sp>
    </p:spTree>
    <p:extLst>
      <p:ext uri="{BB962C8B-B14F-4D97-AF65-F5344CB8AC3E}">
        <p14:creationId xmlns:p14="http://schemas.microsoft.com/office/powerpoint/2010/main" val="3962919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7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/>
          <p:cNvSpPr/>
          <p:nvPr/>
        </p:nvSpPr>
        <p:spPr>
          <a:xfrm>
            <a:off x="0" y="0"/>
            <a:ext cx="12192000" cy="800100"/>
          </a:xfrm>
          <a:prstGeom prst="rect">
            <a:avLst/>
          </a:prstGeom>
          <a:solidFill>
            <a:srgbClr val="152B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145854" y="107662"/>
            <a:ext cx="451598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02. </a:t>
            </a:r>
            <a:r>
              <a:rPr kumimoji="0" lang="ko-KR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게임 구현 방법 </a:t>
            </a:r>
            <a:r>
              <a:rPr kumimoji="0" lang="en-US" altLang="ko-KR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– </a:t>
            </a:r>
            <a:r>
              <a:rPr kumimoji="0" lang="ko-KR" altLang="en-US" sz="32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팩맨</a:t>
            </a:r>
            <a:endParaRPr kumimoji="0" lang="ko-KR" altLang="en-US" sz="3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pic>
        <p:nvPicPr>
          <p:cNvPr id="2" name="픽맨">
            <a:hlinkClick r:id="" action="ppaction://media"/>
            <a:extLst>
              <a:ext uri="{FF2B5EF4-FFF2-40B4-BE49-F238E27FC236}">
                <a16:creationId xmlns:a16="http://schemas.microsoft.com/office/drawing/2014/main" id="{41495B3A-337D-4C10-A774-39CC2A88C59C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28975" y="1015424"/>
            <a:ext cx="6134705" cy="5842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880210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9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262</TotalTime>
  <Words>397</Words>
  <Application>Microsoft Office PowerPoint</Application>
  <PresentationFormat>와이드스크린</PresentationFormat>
  <Paragraphs>72</Paragraphs>
  <Slides>19</Slides>
  <Notes>0</Notes>
  <HiddenSlides>0</HiddenSlides>
  <MMClips>5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맑은 고딕</vt:lpstr>
      <vt:lpstr>돋움체</vt:lpstr>
      <vt:lpstr>나눔스퀘어 ExtraBold</vt:lpstr>
      <vt:lpstr>Arial</vt:lpstr>
      <vt:lpstr>나눔손글씨 펜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이 채림</cp:lastModifiedBy>
  <cp:revision>43</cp:revision>
  <dcterms:created xsi:type="dcterms:W3CDTF">2018-12-02T10:25:36Z</dcterms:created>
  <dcterms:modified xsi:type="dcterms:W3CDTF">2021-09-01T09:31:56Z</dcterms:modified>
</cp:coreProperties>
</file>

<file path=docProps/thumbnail.jpeg>
</file>